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58" r:id="rId4"/>
    <p:sldId id="287" r:id="rId5"/>
    <p:sldId id="276" r:id="rId6"/>
    <p:sldId id="285" r:id="rId7"/>
    <p:sldId id="284" r:id="rId8"/>
    <p:sldId id="286" r:id="rId9"/>
    <p:sldId id="283" r:id="rId10"/>
    <p:sldId id="278" r:id="rId11"/>
    <p:sldId id="282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omaly Detection of Wind Turbine" id="{0A949F2C-F77C-4728-8506-04516779E561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  <p14:sldId id="287"/>
          </p14:sldIdLst>
        </p14:section>
        <p14:section name="02 The Data Lifecycle" id="{D004E2EC-B2D2-4F95-A01D-C90D0CE95CDB}">
          <p14:sldIdLst>
            <p14:sldId id="276"/>
          </p14:sldIdLst>
        </p14:section>
        <p14:section name="03 Production Machine Learning" id="{DDD30065-BC03-4C9D-8FF2-52460EC9B4F4}">
          <p14:sldIdLst>
            <p14:sldId id="285"/>
            <p14:sldId id="284"/>
            <p14:sldId id="286"/>
          </p14:sldIdLst>
        </p14:section>
        <p14:section name="04 Predictive Maintenance Dashboard" id="{3D296992-B957-4696-8E42-D3432FC225FE}">
          <p14:sldIdLst>
            <p14:sldId id="283"/>
          </p14:sldIdLst>
        </p14:section>
        <p14:section name="05 The Data Science Process Flow" id="{BC893A48-00E6-4D33-8689-10CF7E980319}">
          <p14:sldIdLst>
            <p14:sldId id="278"/>
          </p14:sldIdLst>
        </p14:section>
        <p14:section name="Q&amp;A Session" id="{A8AD9179-485B-4868-8754-74C90074B6CD}">
          <p14:sldIdLst>
            <p14:sldId id="282"/>
          </p14:sldIdLst>
        </p14:section>
        <p14:section name="Conclusion" id="{5DF405A6-2420-4F95-A124-3431EED6F646}">
          <p14:sldIdLst>
            <p14:sldId id="281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0"/>
    <a:srgbClr val="FFF0F0"/>
    <a:srgbClr val="F5F5F5"/>
    <a:srgbClr val="FFFFFF"/>
    <a:srgbClr val="FFF2F2"/>
    <a:srgbClr val="00B050"/>
    <a:srgbClr val="4A66AC"/>
    <a:srgbClr val="7A4646"/>
    <a:srgbClr val="666699"/>
    <a:srgbClr val="3772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19-Oct-21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https://databricks.com/blog/2020/08/11/modern-industrial-iot-analytics-on-azure-part-2.html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https://databricks.com/blog/2020/08/11/modern-industrial-iot-analytics-on-azure-part-2.html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8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60CC9-5318-4825-92A0-962D4A88A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27199" cy="6866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Anomaly Detection </a:t>
            </a: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 Turbine</a:t>
            </a:r>
          </a:p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433025" y="1444912"/>
            <a:ext cx="525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325930" y="1455704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19 October,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29">
            <a:extLst>
              <a:ext uri="{FF2B5EF4-FFF2-40B4-BE49-F238E27FC236}">
                <a16:creationId xmlns:a16="http://schemas.microsoft.com/office/drawing/2014/main" id="{7A00515C-5BC7-499B-B5E1-D54B94A44A83}"/>
              </a:ext>
            </a:extLst>
          </p:cNvPr>
          <p:cNvGrpSpPr>
            <a:grpSpLocks noChangeAspect="1"/>
          </p:cNvGrpSpPr>
          <p:nvPr/>
        </p:nvGrpSpPr>
        <p:grpSpPr>
          <a:xfrm>
            <a:off x="3698035" y="2908349"/>
            <a:ext cx="1124065" cy="1125007"/>
            <a:chOff x="2779491" y="2517212"/>
            <a:chExt cx="648499" cy="649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C9E4D-02C1-4E22-A0C1-A05AC3C3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7264E0-8C19-4EA2-903F-842CD9880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130">
            <a:extLst>
              <a:ext uri="{FF2B5EF4-FFF2-40B4-BE49-F238E27FC236}">
                <a16:creationId xmlns:a16="http://schemas.microsoft.com/office/drawing/2014/main" id="{E6D4E40A-98BB-4445-A016-FD18DA71F0AA}"/>
              </a:ext>
            </a:extLst>
          </p:cNvPr>
          <p:cNvGrpSpPr>
            <a:grpSpLocks noChangeAspect="1"/>
          </p:cNvGrpSpPr>
          <p:nvPr/>
        </p:nvGrpSpPr>
        <p:grpSpPr>
          <a:xfrm>
            <a:off x="4417394" y="4522324"/>
            <a:ext cx="1124065" cy="1125007"/>
            <a:chOff x="3287425" y="3613920"/>
            <a:chExt cx="648499" cy="6490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FDBA2C-E673-44D5-9874-2F7C446F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DCA57B-12A2-4B35-8868-8F39D3749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33">
            <a:extLst>
              <a:ext uri="{FF2B5EF4-FFF2-40B4-BE49-F238E27FC236}">
                <a16:creationId xmlns:a16="http://schemas.microsoft.com/office/drawing/2014/main" id="{B1F47272-FA5F-4283-BD5A-F39DE881110B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1499626"/>
            <a:ext cx="1124065" cy="1125007"/>
            <a:chOff x="5249342" y="1406453"/>
            <a:chExt cx="648499" cy="6490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8A5C4C-0FD3-4592-89CB-696C22207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F0B0F-03CD-4826-AC10-6CC1EBE8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32">
            <a:extLst>
              <a:ext uri="{FF2B5EF4-FFF2-40B4-BE49-F238E27FC236}">
                <a16:creationId xmlns:a16="http://schemas.microsoft.com/office/drawing/2014/main" id="{7130749D-1A80-4DB6-83CF-371B2C740F69}"/>
              </a:ext>
            </a:extLst>
          </p:cNvPr>
          <p:cNvGrpSpPr>
            <a:grpSpLocks noChangeAspect="1"/>
          </p:cNvGrpSpPr>
          <p:nvPr/>
        </p:nvGrpSpPr>
        <p:grpSpPr>
          <a:xfrm>
            <a:off x="7461693" y="2908349"/>
            <a:ext cx="1124065" cy="1125007"/>
            <a:chOff x="5716010" y="2517212"/>
            <a:chExt cx="648499" cy="6490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DB1BFE-5476-41C3-8BF2-75B1189CC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DA291-F4C0-4EE8-9D4D-089B0775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31">
            <a:extLst>
              <a:ext uri="{FF2B5EF4-FFF2-40B4-BE49-F238E27FC236}">
                <a16:creationId xmlns:a16="http://schemas.microsoft.com/office/drawing/2014/main" id="{11DB3382-EA7E-4C3A-AB7A-28F681A14ED2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4522324"/>
            <a:ext cx="1124065" cy="1125007"/>
            <a:chOff x="5244691" y="3613920"/>
            <a:chExt cx="648499" cy="6490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C1ABD3-CAE6-4F22-9B98-01D1E9863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D999EB-76A8-4A2B-99EB-3BA59339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134">
            <a:extLst>
              <a:ext uri="{FF2B5EF4-FFF2-40B4-BE49-F238E27FC236}">
                <a16:creationId xmlns:a16="http://schemas.microsoft.com/office/drawing/2014/main" id="{AB3CEEBB-DAFA-4152-9CF6-528C29122EA5}"/>
              </a:ext>
            </a:extLst>
          </p:cNvPr>
          <p:cNvGrpSpPr>
            <a:grpSpLocks noChangeAspect="1"/>
          </p:cNvGrpSpPr>
          <p:nvPr/>
        </p:nvGrpSpPr>
        <p:grpSpPr>
          <a:xfrm>
            <a:off x="4340585" y="1514866"/>
            <a:ext cx="1124065" cy="1125007"/>
            <a:chOff x="3287425" y="1417883"/>
            <a:chExt cx="648499" cy="64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2A554-F1D0-4219-8A8A-0B19913BF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B00819-3BA2-487B-B522-880C4C1DF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E4F186DC-4829-4410-8147-DC84AEAE7EB5}"/>
              </a:ext>
            </a:extLst>
          </p:cNvPr>
          <p:cNvGrpSpPr/>
          <p:nvPr/>
        </p:nvGrpSpPr>
        <p:grpSpPr>
          <a:xfrm>
            <a:off x="8113614" y="4650474"/>
            <a:ext cx="3034927" cy="740645"/>
            <a:chOff x="7154104" y="3206176"/>
            <a:chExt cx="2276195" cy="55548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815367-DA30-4FA7-8BC1-53774ACA6813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 are of three main types: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Heuristics-based, Statistical or AI/ML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16327-71DB-42E3-9897-825E9E6ACCA2}"/>
                </a:ext>
              </a:extLst>
            </p:cNvPr>
            <p:cNvSpPr/>
            <p:nvPr/>
          </p:nvSpPr>
          <p:spPr>
            <a:xfrm>
              <a:off x="7154104" y="3206176"/>
              <a:ext cx="1671130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Machine Learning</a:t>
              </a:r>
            </a:p>
          </p:txBody>
        </p:sp>
      </p:grpSp>
      <p:grpSp>
        <p:nvGrpSpPr>
          <p:cNvPr id="27" name="Group 58">
            <a:extLst>
              <a:ext uri="{FF2B5EF4-FFF2-40B4-BE49-F238E27FC236}">
                <a16:creationId xmlns:a16="http://schemas.microsoft.com/office/drawing/2014/main" id="{72D88F5B-A07C-4B25-9BB6-D0C1A343E02F}"/>
              </a:ext>
            </a:extLst>
          </p:cNvPr>
          <p:cNvGrpSpPr/>
          <p:nvPr/>
        </p:nvGrpSpPr>
        <p:grpSpPr>
          <a:xfrm>
            <a:off x="8113614" y="1417640"/>
            <a:ext cx="3034927" cy="740645"/>
            <a:chOff x="7174424" y="1352592"/>
            <a:chExt cx="2276195" cy="5554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59402C-7424-4871-81A4-589933CC1ED7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Science is experimental. Fail fast and build faster to maximize profit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7174424" y="1352592"/>
              <a:ext cx="1506951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Impact Analysis</a:t>
              </a:r>
            </a:p>
          </p:txBody>
        </p:sp>
      </p:grpSp>
      <p:grpSp>
        <p:nvGrpSpPr>
          <p:cNvPr id="30" name="Group 56">
            <a:extLst>
              <a:ext uri="{FF2B5EF4-FFF2-40B4-BE49-F238E27FC236}">
                <a16:creationId xmlns:a16="http://schemas.microsoft.com/office/drawing/2014/main" id="{2808E688-581E-4298-8FD4-FF13FEF9BCC5}"/>
              </a:ext>
            </a:extLst>
          </p:cNvPr>
          <p:cNvGrpSpPr/>
          <p:nvPr/>
        </p:nvGrpSpPr>
        <p:grpSpPr>
          <a:xfrm>
            <a:off x="1173678" y="1476356"/>
            <a:ext cx="3034928" cy="752294"/>
            <a:chOff x="-296509" y="1363501"/>
            <a:chExt cx="2276196" cy="3368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884C1-7188-4AFD-BC9A-5E93573AE6CE}"/>
                </a:ext>
              </a:extLst>
            </p:cNvPr>
            <p:cNvSpPr txBox="1"/>
            <p:nvPr/>
          </p:nvSpPr>
          <p:spPr>
            <a:xfrm>
              <a:off x="-296509" y="1516651"/>
              <a:ext cx="2276196" cy="183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Bring data from data silos to data warehouses (ETL)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-256984" y="1363501"/>
              <a:ext cx="2236671" cy="131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Get Data from Data Silos</a:t>
              </a:r>
            </a:p>
          </p:txBody>
        </p:sp>
      </p:grpSp>
      <p:grpSp>
        <p:nvGrpSpPr>
          <p:cNvPr id="33" name="Group 56">
            <a:extLst>
              <a:ext uri="{FF2B5EF4-FFF2-40B4-BE49-F238E27FC236}">
                <a16:creationId xmlns:a16="http://schemas.microsoft.com/office/drawing/2014/main" id="{D560C0F0-F617-4CDA-9955-F0786E570C2D}"/>
              </a:ext>
            </a:extLst>
          </p:cNvPr>
          <p:cNvGrpSpPr/>
          <p:nvPr/>
        </p:nvGrpSpPr>
        <p:grpSpPr>
          <a:xfrm>
            <a:off x="1034524" y="4650471"/>
            <a:ext cx="3174083" cy="740645"/>
            <a:chOff x="-296510" y="1363501"/>
            <a:chExt cx="2276197" cy="55548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E0588A-D18A-489D-BC71-A388C675CAD7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Orchestrate and build pipelines to automate the process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6F48ED-68B2-4E3E-BBEC-F67AC389B327}"/>
                </a:ext>
              </a:extLst>
            </p:cNvPr>
            <p:cNvSpPr/>
            <p:nvPr/>
          </p:nvSpPr>
          <p:spPr>
            <a:xfrm>
              <a:off x="427801" y="1363501"/>
              <a:ext cx="15518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Data Engineering</a:t>
              </a:r>
            </a:p>
          </p:txBody>
        </p:sp>
      </p:grpSp>
      <p:grpSp>
        <p:nvGrpSpPr>
          <p:cNvPr id="36" name="Group 58">
            <a:extLst>
              <a:ext uri="{FF2B5EF4-FFF2-40B4-BE49-F238E27FC236}">
                <a16:creationId xmlns:a16="http://schemas.microsoft.com/office/drawing/2014/main" id="{1BB53A49-53A9-4FFF-8037-BC3DE7A39215}"/>
              </a:ext>
            </a:extLst>
          </p:cNvPr>
          <p:cNvGrpSpPr/>
          <p:nvPr/>
        </p:nvGrpSpPr>
        <p:grpSpPr>
          <a:xfrm>
            <a:off x="8613834" y="2729221"/>
            <a:ext cx="3578166" cy="1222300"/>
            <a:chOff x="7174424" y="1352592"/>
            <a:chExt cx="2276195" cy="5638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BA44A-7F4C-492F-AA2C-5DA598BF131F}"/>
                </a:ext>
              </a:extLst>
            </p:cNvPr>
            <p:cNvSpPr txBox="1"/>
            <p:nvPr/>
          </p:nvSpPr>
          <p:spPr>
            <a:xfrm>
              <a:off x="7174424" y="1632558"/>
              <a:ext cx="2276195" cy="283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is only helpful to the business if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helps them make money. Data Science is Business, Mathematics &amp; Technology.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7174424" y="1352592"/>
              <a:ext cx="1673370" cy="2650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Present to the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Stakeholders</a:t>
              </a:r>
            </a:p>
          </p:txBody>
        </p:sp>
      </p:grpSp>
      <p:grpSp>
        <p:nvGrpSpPr>
          <p:cNvPr id="53" name="Group 57">
            <a:extLst>
              <a:ext uri="{FF2B5EF4-FFF2-40B4-BE49-F238E27FC236}">
                <a16:creationId xmlns:a16="http://schemas.microsoft.com/office/drawing/2014/main" id="{CBED4371-17A8-4101-9F5B-162EB3F5FD91}"/>
              </a:ext>
            </a:extLst>
          </p:cNvPr>
          <p:cNvGrpSpPr/>
          <p:nvPr/>
        </p:nvGrpSpPr>
        <p:grpSpPr>
          <a:xfrm>
            <a:off x="546902" y="2723273"/>
            <a:ext cx="2996119" cy="1214692"/>
            <a:chOff x="-267404" y="3168889"/>
            <a:chExt cx="2247089" cy="50223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9AB6AA-D694-44F6-B814-F53562FD6594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254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already does things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certain way. First, match the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to show business impact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326588" y="3168889"/>
              <a:ext cx="1653097" cy="2375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Understand what </a:t>
              </a:r>
              <a:b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does </a:t>
              </a:r>
            </a:p>
          </p:txBody>
        </p:sp>
      </p:grpSp>
      <p:pic>
        <p:nvPicPr>
          <p:cNvPr id="2050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949888C6-938E-42E7-9BD1-ABDA72AA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670946" y="5618778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Logo – Penthara Technologies">
            <a:extLst>
              <a:ext uri="{FF2B5EF4-FFF2-40B4-BE49-F238E27FC236}">
                <a16:creationId xmlns:a16="http://schemas.microsoft.com/office/drawing/2014/main" id="{CE893710-68C1-4A4A-8880-676EC465F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180201" y="5554909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Web Services (AWS) – Logos Download">
            <a:extLst>
              <a:ext uri="{FF2B5EF4-FFF2-40B4-BE49-F238E27FC236}">
                <a16:creationId xmlns:a16="http://schemas.microsoft.com/office/drawing/2014/main" id="{B45A40E9-C945-46CF-9ED7-2A31D967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19" y="5523584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0D33BA-94D8-4030-B523-2096E45D42BB}"/>
              </a:ext>
            </a:extLst>
          </p:cNvPr>
          <p:cNvGrpSpPr/>
          <p:nvPr/>
        </p:nvGrpSpPr>
        <p:grpSpPr>
          <a:xfrm>
            <a:off x="8963848" y="4079009"/>
            <a:ext cx="1782765" cy="351080"/>
            <a:chOff x="8490945" y="4148023"/>
            <a:chExt cx="2225481" cy="478567"/>
          </a:xfrm>
        </p:grpSpPr>
        <p:pic>
          <p:nvPicPr>
            <p:cNvPr id="2056" name="Picture 8" descr="Tableau Logo for website - Sybyl">
              <a:extLst>
                <a:ext uri="{FF2B5EF4-FFF2-40B4-BE49-F238E27FC236}">
                  <a16:creationId xmlns:a16="http://schemas.microsoft.com/office/drawing/2014/main" id="{8C59D8ED-D6F1-4942-A417-2210EBC60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490945" y="4148023"/>
              <a:ext cx="837379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ower-BI-logo-2021 -">
              <a:extLst>
                <a:ext uri="{FF2B5EF4-FFF2-40B4-BE49-F238E27FC236}">
                  <a16:creationId xmlns:a16="http://schemas.microsoft.com/office/drawing/2014/main" id="{D1169AB3-ED1C-412A-A9D2-35BFDCC27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478284" y="4148023"/>
              <a:ext cx="464337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806E88E9-5277-49C6-9D2A-5AE02B6BBB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10092581" y="4290282"/>
              <a:ext cx="623845" cy="18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8" name="Picture 20" descr="The Python Logo | Python Software Foundation">
            <a:extLst>
              <a:ext uri="{FF2B5EF4-FFF2-40B4-BE49-F238E27FC236}">
                <a16:creationId xmlns:a16="http://schemas.microsoft.com/office/drawing/2014/main" id="{5E59A780-2C89-45E0-8ED0-0810961DB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8130235" y="5529346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ile:Apache Spark logo.svg - Wikimedia Commons">
            <a:extLst>
              <a:ext uri="{FF2B5EF4-FFF2-40B4-BE49-F238E27FC236}">
                <a16:creationId xmlns:a16="http://schemas.microsoft.com/office/drawing/2014/main" id="{076D5CAA-BD90-4FDC-B9C7-C5C63D30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68" y="5445254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ile:R logo.svg - Wikimedia Commons">
            <a:extLst>
              <a:ext uri="{FF2B5EF4-FFF2-40B4-BE49-F238E27FC236}">
                <a16:creationId xmlns:a16="http://schemas.microsoft.com/office/drawing/2014/main" id="{7D6A6C55-87B5-4C74-9490-4EEC925A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4" y="549197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C818E6-0FE9-476A-B5FC-A7756C9BAFE0}"/>
              </a:ext>
            </a:extLst>
          </p:cNvPr>
          <p:cNvSpPr/>
          <p:nvPr/>
        </p:nvSpPr>
        <p:spPr>
          <a:xfrm flipV="1">
            <a:off x="7672813" y="5959591"/>
            <a:ext cx="2891016" cy="43801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A78F04-6945-462D-8333-CF9117B1C47D}"/>
              </a:ext>
            </a:extLst>
          </p:cNvPr>
          <p:cNvGrpSpPr/>
          <p:nvPr/>
        </p:nvGrpSpPr>
        <p:grpSpPr>
          <a:xfrm>
            <a:off x="960830" y="2139876"/>
            <a:ext cx="1030987" cy="354949"/>
            <a:chOff x="810780" y="2089076"/>
            <a:chExt cx="1268984" cy="438011"/>
          </a:xfrm>
        </p:grpSpPr>
        <p:pic>
          <p:nvPicPr>
            <p:cNvPr id="2076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83142570-7957-451C-BB43-0C622EB09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AA0794B3-35E5-435A-BE23-E9F6BB210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122CF83-E6C9-40EA-A664-F064641F88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36" y="3200964"/>
            <a:ext cx="557671" cy="5576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BFBF7B-AFFD-42E5-B7AC-AE796B1196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175" y="3162461"/>
            <a:ext cx="611979" cy="6119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D8E9367-E5E3-46FF-AD2B-840C0CC189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0" y="4766476"/>
            <a:ext cx="647076" cy="6470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B7E8E8-F6FF-40F6-9A25-4CC5741B6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80" y="1816295"/>
            <a:ext cx="516130" cy="5161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4694789-B8A4-4CCF-BF95-3F1CFBE201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08" y="1747741"/>
            <a:ext cx="584684" cy="5846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679B324-B3D4-427B-8DCD-69183D345D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99" y="4783420"/>
            <a:ext cx="566614" cy="56661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51EF500-71C0-4DBD-A4C0-A39F9B4C51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3" y="2727898"/>
            <a:ext cx="1273437" cy="127343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466414" y="2676690"/>
            <a:ext cx="1448090" cy="148645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336910" y="1459426"/>
            <a:ext cx="515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Anish Mahapatra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7C9368-67D9-4C98-93D7-165B103ED86D}"/>
              </a:ext>
            </a:extLst>
          </p:cNvPr>
          <p:cNvCxnSpPr>
            <a:cxnSpLocks/>
          </p:cNvCxnSpPr>
          <p:nvPr/>
        </p:nvCxnSpPr>
        <p:spPr>
          <a:xfrm flipH="1">
            <a:off x="280212" y="1402276"/>
            <a:ext cx="6120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DC64BC-3768-4762-920E-9C024FD94FC9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Wind Turbine</a:t>
            </a:r>
          </a:p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D7D44-0465-4B2D-BDDE-88F4CFBDE69E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5D1EE-76ED-496A-9147-7D8C96E10D94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7FCEDF-21D6-4293-9483-F95D62B06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27199" cy="6866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808390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2" y="-8928"/>
            <a:ext cx="12192001" cy="6866927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6A2C-A893-466D-A464-9B614B8C4D8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CBB77-C3B7-4336-A9D2-119CF9B0F009}"/>
              </a:ext>
            </a:extLst>
          </p:cNvPr>
          <p:cNvSpPr txBox="1"/>
          <p:nvPr/>
        </p:nvSpPr>
        <p:spPr>
          <a:xfrm>
            <a:off x="336910" y="1459426"/>
            <a:ext cx="515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Anish Mahapatra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369C9-BE3A-4847-9D12-042182340767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Wind Turbine</a:t>
            </a:r>
          </a:p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830F80-E6E0-48DF-9426-53CDFE450D1E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6499C-194E-45F2-B165-ED36360D5117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3218544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614410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Machine Learning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7034922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3C4B-44F5-4C46-8216-4D3F3F6C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D82B4-D75D-48C7-9B5D-BFFE377C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3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70679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43266" y="20862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70145" y="24649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the data,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Data Dictionary,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Data Summary,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Data Distribution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815764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407337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41824" y="20862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406802" y="2464900"/>
            <a:ext cx="2715215" cy="1135261"/>
            <a:chOff x="625692" y="1862555"/>
            <a:chExt cx="2036411" cy="851446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099986"/>
              <a:ext cx="20364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62555"/>
              <a:ext cx="152806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Exploration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52657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52122" y="2464902"/>
            <a:ext cx="3290216" cy="1339932"/>
            <a:chOff x="625692" y="1862555"/>
            <a:chExt cx="2690511" cy="1004949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and roll-up of data,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Merging of Data on relevant keys,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Unit testing,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pipelines to experiment,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123479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Roll-up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912544" y="20862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78659" y="20862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70679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70145" y="4519156"/>
            <a:ext cx="3265311" cy="930589"/>
            <a:chOff x="625691" y="1862555"/>
            <a:chExt cx="2506132" cy="697942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09998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2" y="1862555"/>
              <a:ext cx="161785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407337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406802" y="4519156"/>
            <a:ext cx="3265311" cy="930589"/>
            <a:chOff x="625692" y="1862555"/>
            <a:chExt cx="2506133" cy="697942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099986"/>
              <a:ext cx="2506133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Interpretability using SHAP,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interpretation,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Explainability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862555"/>
              <a:ext cx="19869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Interpretability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52657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52122" y="4519156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91024" y="41398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92466" y="41398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IoT data analytic architecture featuring the Azure Data Lake Store and Delta storage format offers data teams the optimal platform for handling time-series streaming data.">
            <a:extLst>
              <a:ext uri="{FF2B5EF4-FFF2-40B4-BE49-F238E27FC236}">
                <a16:creationId xmlns:a16="http://schemas.microsoft.com/office/drawing/2014/main" id="{1E422ACD-5879-4C0D-AE07-05A27967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2968"/>
            <a:ext cx="1143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Machine Learning Architecture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elta Lake  supports a multi-hop pipeline approach to data engineering, where data quality and aggregation increases as it streams through the pipeline.">
            <a:extLst>
              <a:ext uri="{FF2B5EF4-FFF2-40B4-BE49-F238E27FC236}">
                <a16:creationId xmlns:a16="http://schemas.microsoft.com/office/drawing/2014/main" id="{A30967CE-787D-4A68-B5AA-8F042F98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25525"/>
            <a:ext cx="114300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00AE4-A920-4217-BBD6-68BD2A90CF47}"/>
              </a:ext>
            </a:extLst>
          </p:cNvPr>
          <p:cNvSpPr txBox="1"/>
          <p:nvPr/>
        </p:nvSpPr>
        <p:spPr>
          <a:xfrm>
            <a:off x="396852" y="283882"/>
            <a:ext cx="83532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in Data Lake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54B50-FBCC-421A-9749-0B686DBA083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9135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Azure Databricks machine learning model lifecycle for an IIoT data analytics use case">
            <a:extLst>
              <a:ext uri="{FF2B5EF4-FFF2-40B4-BE49-F238E27FC236}">
                <a16:creationId xmlns:a16="http://schemas.microsoft.com/office/drawing/2014/main" id="{A353C46F-4730-407F-BFAA-F1225368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6" y="1055687"/>
            <a:ext cx="10472187" cy="52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55E03-38A9-48A3-BEDE-038D5FC797C9}"/>
              </a:ext>
            </a:extLst>
          </p:cNvPr>
          <p:cNvSpPr txBox="1"/>
          <p:nvPr/>
        </p:nvSpPr>
        <p:spPr>
          <a:xfrm>
            <a:off x="396852" y="283882"/>
            <a:ext cx="83532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in Data 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BA934-8850-476B-B81A-A7F08C23CC0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55501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ooter Text">
            <a:extLst>
              <a:ext uri="{FF2B5EF4-FFF2-40B4-BE49-F238E27FC236}">
                <a16:creationId xmlns:a16="http://schemas.microsoft.com/office/drawing/2014/main" id="{78810A51-6E0B-4229-91A9-C3942399E66F}"/>
              </a:ext>
            </a:extLst>
          </p:cNvPr>
          <p:cNvSpPr txBox="1"/>
          <p:nvPr/>
        </p:nvSpPr>
        <p:spPr>
          <a:xfrm>
            <a:off x="3996191" y="6299967"/>
            <a:ext cx="41996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B44D-BE00-4CAF-BC6E-935FC0B8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7" y="1028238"/>
            <a:ext cx="9167886" cy="52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386</Words>
  <Application>Microsoft Office PowerPoint</Application>
  <PresentationFormat>Widescreen</PresentationFormat>
  <Paragraphs>91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596</cp:revision>
  <dcterms:created xsi:type="dcterms:W3CDTF">2021-05-29T21:16:01Z</dcterms:created>
  <dcterms:modified xsi:type="dcterms:W3CDTF">2021-10-18T20:22:59Z</dcterms:modified>
</cp:coreProperties>
</file>